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Roboto" panose="020B0604020202020204" charset="0"/>
      <p:regular r:id="rId20"/>
      <p:bold r:id="rId21"/>
      <p:italic r:id="rId22"/>
      <p:boldItalic r:id="rId23"/>
    </p:embeddedFont>
    <p:embeddedFont>
      <p:font typeface="Roboto Slab" panose="020B0604020202020204" charset="0"/>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03" d="100"/>
          <a:sy n="203" d="100"/>
        </p:scale>
        <p:origin x="3132"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c6f8954bc_0_5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c6f8954bc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5483997380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5483997380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483997380_0_2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5483997380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483997380_0_2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5483997380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5483997380_0_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5483997380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5483997380_0_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5483997380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5483997380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5483997380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5483997380_0_2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5483997380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483997380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483997380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5483997380_0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5483997380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483997380_0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483997380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77434138a5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77434138a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77434138a5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77434138a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5483997380_0_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5483997380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77434138a5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77434138a5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77434138a5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77434138a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5483997380_0_2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5483997380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p2"/>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p2"/>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4" name="Google Shape;14;p2"/>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p3"/>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p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nl"/>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3044700" y="1174742"/>
            <a:ext cx="3054600" cy="153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
              <a:t>Holy Grail</a:t>
            </a:r>
            <a:endParaRPr/>
          </a:p>
        </p:txBody>
      </p:sp>
      <p:sp>
        <p:nvSpPr>
          <p:cNvPr id="64" name="Google Shape;64;p13"/>
          <p:cNvSpPr txBox="1">
            <a:spLocks noGrp="1"/>
          </p:cNvSpPr>
          <p:nvPr>
            <p:ph type="subTitle" idx="1"/>
          </p:nvPr>
        </p:nvSpPr>
        <p:spPr>
          <a:xfrm>
            <a:off x="2778300" y="2968912"/>
            <a:ext cx="3587400" cy="16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nl"/>
              <a:t>Fast paced adventure Game.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2"/>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Gameplay</a:t>
            </a:r>
            <a:endParaRPr/>
          </a:p>
        </p:txBody>
      </p:sp>
      <p:sp>
        <p:nvSpPr>
          <p:cNvPr id="132" name="Google Shape;132;p22"/>
          <p:cNvSpPr txBox="1">
            <a:spLocks noGrp="1"/>
          </p:cNvSpPr>
          <p:nvPr>
            <p:ph type="body" idx="1"/>
          </p:nvPr>
        </p:nvSpPr>
        <p:spPr>
          <a:xfrm>
            <a:off x="235450" y="126397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 sz="1400"/>
              <a:t>Goal:</a:t>
            </a:r>
            <a:endParaRPr sz="1400"/>
          </a:p>
          <a:p>
            <a:pPr marL="457200" lvl="0" indent="-317500" algn="l" rtl="0">
              <a:spcBef>
                <a:spcPts val="1600"/>
              </a:spcBef>
              <a:spcAft>
                <a:spcPts val="0"/>
              </a:spcAft>
              <a:buSzPts val="1400"/>
              <a:buChar char="-"/>
            </a:pPr>
            <a:r>
              <a:rPr lang="nl" sz="1400"/>
              <a:t>Overwin de puzzels van de tempel</a:t>
            </a:r>
            <a:endParaRPr sz="1400"/>
          </a:p>
          <a:p>
            <a:pPr marL="457200" lvl="0" indent="-317500" algn="l" rtl="0">
              <a:spcBef>
                <a:spcPts val="0"/>
              </a:spcBef>
              <a:spcAft>
                <a:spcPts val="0"/>
              </a:spcAft>
              <a:buSzPts val="1400"/>
              <a:buChar char="-"/>
            </a:pPr>
            <a:r>
              <a:rPr lang="nl" sz="1400"/>
              <a:t>Vermijd de dood door de vallen</a:t>
            </a:r>
            <a:endParaRPr sz="1400"/>
          </a:p>
          <a:p>
            <a:pPr marL="457200" lvl="0" indent="-317500" algn="l" rtl="0">
              <a:spcBef>
                <a:spcPts val="0"/>
              </a:spcBef>
              <a:spcAft>
                <a:spcPts val="0"/>
              </a:spcAft>
              <a:buSzPts val="1400"/>
              <a:buChar char="-"/>
            </a:pPr>
            <a:r>
              <a:rPr lang="nl" sz="1400"/>
              <a:t>Versla de vijanden</a:t>
            </a:r>
            <a:endParaRPr sz="1400"/>
          </a:p>
          <a:p>
            <a:pPr marL="457200" lvl="0" indent="-317500" algn="l" rtl="0">
              <a:spcBef>
                <a:spcPts val="0"/>
              </a:spcBef>
              <a:spcAft>
                <a:spcPts val="0"/>
              </a:spcAft>
              <a:buSzPts val="1400"/>
              <a:buChar char="-"/>
            </a:pPr>
            <a:r>
              <a:rPr lang="nl" sz="1400"/>
              <a:t>Verzamel en vlucht met de graal!</a:t>
            </a:r>
            <a:endParaRPr sz="1400"/>
          </a:p>
          <a:p>
            <a:pPr marL="0" lvl="0" indent="0" algn="l" rtl="0">
              <a:spcBef>
                <a:spcPts val="1600"/>
              </a:spcBef>
              <a:spcAft>
                <a:spcPts val="1600"/>
              </a:spcAft>
              <a:buNone/>
            </a:pPr>
            <a:endParaRPr sz="1400"/>
          </a:p>
        </p:txBody>
      </p:sp>
      <p:pic>
        <p:nvPicPr>
          <p:cNvPr id="133" name="Google Shape;133;p22"/>
          <p:cNvPicPr preferRelativeResize="0"/>
          <p:nvPr/>
        </p:nvPicPr>
        <p:blipFill>
          <a:blip r:embed="rId3">
            <a:alphaModFix/>
          </a:blip>
          <a:stretch>
            <a:fillRect/>
          </a:stretch>
        </p:blipFill>
        <p:spPr>
          <a:xfrm>
            <a:off x="480425" y="2956200"/>
            <a:ext cx="3289599" cy="2042550"/>
          </a:xfrm>
          <a:prstGeom prst="rect">
            <a:avLst/>
          </a:prstGeom>
          <a:noFill/>
          <a:ln>
            <a:noFill/>
          </a:ln>
        </p:spPr>
      </p:pic>
      <p:pic>
        <p:nvPicPr>
          <p:cNvPr id="134" name="Google Shape;134;p22"/>
          <p:cNvPicPr preferRelativeResize="0"/>
          <p:nvPr/>
        </p:nvPicPr>
        <p:blipFill>
          <a:blip r:embed="rId4">
            <a:alphaModFix/>
          </a:blip>
          <a:stretch>
            <a:fillRect/>
          </a:stretch>
        </p:blipFill>
        <p:spPr>
          <a:xfrm>
            <a:off x="4081028" y="1099525"/>
            <a:ext cx="4337825" cy="2724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3"/>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Controls</a:t>
            </a:r>
            <a:endParaRPr/>
          </a:p>
        </p:txBody>
      </p:sp>
      <p:sp>
        <p:nvSpPr>
          <p:cNvPr id="140" name="Google Shape;140;p23"/>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l"/>
              <a:t>instert image van controls + legenda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Gameplay</a:t>
            </a:r>
            <a:endParaRPr/>
          </a:p>
        </p:txBody>
      </p:sp>
      <p:sp>
        <p:nvSpPr>
          <p:cNvPr id="146" name="Google Shape;146;p2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
              <a:t>- Enkele mechanics (plaatje van uitbeelden mechanics met naam erbij)</a:t>
            </a:r>
            <a:endParaRPr/>
          </a:p>
          <a:p>
            <a:pPr marL="0" lvl="0" indent="0" algn="l" rtl="0">
              <a:spcBef>
                <a:spcPts val="160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Gameplay</a:t>
            </a:r>
            <a:endParaRPr/>
          </a:p>
        </p:txBody>
      </p:sp>
      <p:sp>
        <p:nvSpPr>
          <p:cNvPr id="152" name="Google Shape;152;p25"/>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nl"/>
              <a:t>- UI (plaatje van concept gameplay, met de ui overlay)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Gameplay</a:t>
            </a:r>
            <a:endParaRPr/>
          </a:p>
        </p:txBody>
      </p:sp>
      <p:sp>
        <p:nvSpPr>
          <p:cNvPr id="158" name="Google Shape;158;p26"/>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l"/>
              <a:t>instert image van wireframes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Gameplay</a:t>
            </a:r>
            <a:endParaRPr/>
          </a:p>
        </p:txBody>
      </p:sp>
      <p:sp>
        <p:nvSpPr>
          <p:cNvPr id="164" name="Google Shape;164;p27"/>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nl"/>
              <a:t>Insert image van flowchart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8"/>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Gameplay</a:t>
            </a:r>
            <a:endParaRPr/>
          </a:p>
        </p:txBody>
      </p:sp>
      <p:sp>
        <p:nvSpPr>
          <p:cNvPr id="170" name="Google Shape;170;p28"/>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nl"/>
              <a:t>Insert kleine strip van de game / mogelijkheden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Trailer</a:t>
            </a:r>
            <a:endParaRPr/>
          </a:p>
        </p:txBody>
      </p:sp>
      <p:sp>
        <p:nvSpPr>
          <p:cNvPr id="176" name="Google Shape;176;p29"/>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34975" y="43157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Context &amp; Thema</a:t>
            </a:r>
            <a:endParaRPr/>
          </a:p>
        </p:txBody>
      </p:sp>
      <p:sp>
        <p:nvSpPr>
          <p:cNvPr id="70" name="Google Shape;70;p14"/>
          <p:cNvSpPr txBox="1"/>
          <p:nvPr/>
        </p:nvSpPr>
        <p:spPr>
          <a:xfrm>
            <a:off x="177575" y="1164225"/>
            <a:ext cx="6053700" cy="13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a:solidFill>
                  <a:srgbClr val="FFFFFF"/>
                </a:solidFill>
                <a:latin typeface="Roboto"/>
                <a:ea typeface="Roboto"/>
                <a:cs typeface="Roboto"/>
                <a:sym typeface="Roboto"/>
              </a:rPr>
              <a:t>Je bent een archeoloog die een clue heeft gevonden naar de holy grail.</a:t>
            </a:r>
            <a:endParaRPr sz="1200">
              <a:solidFill>
                <a:srgbClr val="FFFFFF"/>
              </a:solidFill>
              <a:latin typeface="Roboto"/>
              <a:ea typeface="Roboto"/>
              <a:cs typeface="Roboto"/>
              <a:sym typeface="Roboto"/>
            </a:endParaRPr>
          </a:p>
          <a:p>
            <a:pPr marL="0" lvl="0" indent="0" algn="l" rtl="0">
              <a:spcBef>
                <a:spcPts val="0"/>
              </a:spcBef>
              <a:spcAft>
                <a:spcPts val="0"/>
              </a:spcAft>
              <a:buNone/>
            </a:pPr>
            <a:r>
              <a:rPr lang="nl" sz="1200">
                <a:solidFill>
                  <a:srgbClr val="FFFFFF"/>
                </a:solidFill>
                <a:latin typeface="Roboto"/>
                <a:ea typeface="Roboto"/>
                <a:cs typeface="Roboto"/>
                <a:sym typeface="Roboto"/>
              </a:rPr>
              <a:t>Na het vinden van de locatie van de graal kom je veel obstakels tegen die je op een originele wijze moet overwinnen. </a:t>
            </a:r>
            <a:endParaRPr sz="1200">
              <a:solidFill>
                <a:srgbClr val="FFFFFF"/>
              </a:solidFill>
              <a:latin typeface="Roboto"/>
              <a:ea typeface="Roboto"/>
              <a:cs typeface="Roboto"/>
              <a:sym typeface="Roboto"/>
            </a:endParaRPr>
          </a:p>
          <a:p>
            <a:pPr marL="0" lvl="0" indent="0" algn="l" rtl="0">
              <a:spcBef>
                <a:spcPts val="0"/>
              </a:spcBef>
              <a:spcAft>
                <a:spcPts val="0"/>
              </a:spcAft>
              <a:buNone/>
            </a:pPr>
            <a:endParaRPr sz="1200">
              <a:solidFill>
                <a:srgbClr val="FFFFFF"/>
              </a:solidFill>
              <a:latin typeface="Roboto"/>
              <a:ea typeface="Roboto"/>
              <a:cs typeface="Roboto"/>
              <a:sym typeface="Roboto"/>
            </a:endParaRPr>
          </a:p>
          <a:p>
            <a:pPr marL="0" lvl="0" indent="0" algn="l" rtl="0">
              <a:spcBef>
                <a:spcPts val="0"/>
              </a:spcBef>
              <a:spcAft>
                <a:spcPts val="0"/>
              </a:spcAft>
              <a:buNone/>
            </a:pPr>
            <a:r>
              <a:rPr lang="nl" sz="1200">
                <a:solidFill>
                  <a:srgbClr val="FFFFFF"/>
                </a:solidFill>
                <a:latin typeface="Roboto"/>
                <a:ea typeface="Roboto"/>
                <a:cs typeface="Roboto"/>
                <a:sym typeface="Roboto"/>
              </a:rPr>
              <a:t>Er wordt gedacht dat deze graal het eeuwige leven weet te schenken. En daarom is het dus essentieel dat je de graal niet in de verkeerde handen laat vallen.</a:t>
            </a:r>
            <a:endParaRPr sz="1200">
              <a:solidFill>
                <a:srgbClr val="FFFFFF"/>
              </a:solidFill>
              <a:latin typeface="Roboto"/>
              <a:ea typeface="Roboto"/>
              <a:cs typeface="Roboto"/>
              <a:sym typeface="Roboto"/>
            </a:endParaRPr>
          </a:p>
          <a:p>
            <a:pPr marL="0" lvl="0" indent="0" algn="l" rtl="0">
              <a:spcBef>
                <a:spcPts val="0"/>
              </a:spcBef>
              <a:spcAft>
                <a:spcPts val="0"/>
              </a:spcAft>
              <a:buNone/>
            </a:pPr>
            <a:endParaRPr sz="1200">
              <a:solidFill>
                <a:srgbClr val="FFFFFF"/>
              </a:solidFill>
              <a:latin typeface="Roboto"/>
              <a:ea typeface="Roboto"/>
              <a:cs typeface="Roboto"/>
              <a:sym typeface="Roboto"/>
            </a:endParaRPr>
          </a:p>
          <a:p>
            <a:pPr marL="0" lvl="0" indent="0" algn="l" rtl="0">
              <a:spcBef>
                <a:spcPts val="0"/>
              </a:spcBef>
              <a:spcAft>
                <a:spcPts val="0"/>
              </a:spcAft>
              <a:buNone/>
            </a:pPr>
            <a:r>
              <a:rPr lang="nl" sz="1200">
                <a:solidFill>
                  <a:srgbClr val="FFFFFF"/>
                </a:solidFill>
                <a:latin typeface="Roboto"/>
                <a:ea typeface="Roboto"/>
                <a:cs typeface="Roboto"/>
                <a:sym typeface="Roboto"/>
              </a:rPr>
              <a:t>Echter gaat dit niet heel simpel, omdat je door verschillende vallen van de tempels wordt tegengewerkt. Ook zullen er enkele vijanden zijn die ook heel erg graag die graal willen hebben, hierdoor zul je vijanden op je eigen manier moeten weten te verslaan of vermijden.</a:t>
            </a:r>
            <a:endParaRPr sz="1200">
              <a:solidFill>
                <a:srgbClr val="FFFFFF"/>
              </a:solidFill>
              <a:latin typeface="Roboto"/>
              <a:ea typeface="Roboto"/>
              <a:cs typeface="Roboto"/>
              <a:sym typeface="Roboto"/>
            </a:endParaRPr>
          </a:p>
          <a:p>
            <a:pPr marL="0" lvl="0" indent="0" algn="l" rtl="0">
              <a:spcBef>
                <a:spcPts val="0"/>
              </a:spcBef>
              <a:spcAft>
                <a:spcPts val="0"/>
              </a:spcAft>
              <a:buNone/>
            </a:pPr>
            <a:endParaRPr>
              <a:solidFill>
                <a:srgbClr val="FFFFFF"/>
              </a:solidFill>
              <a:latin typeface="Roboto"/>
              <a:ea typeface="Roboto"/>
              <a:cs typeface="Roboto"/>
              <a:sym typeface="Roboto"/>
            </a:endParaRPr>
          </a:p>
        </p:txBody>
      </p:sp>
      <p:pic>
        <p:nvPicPr>
          <p:cNvPr id="71" name="Google Shape;71;p14"/>
          <p:cNvPicPr preferRelativeResize="0"/>
          <p:nvPr/>
        </p:nvPicPr>
        <p:blipFill>
          <a:blip r:embed="rId3">
            <a:alphaModFix/>
          </a:blip>
          <a:stretch>
            <a:fillRect/>
          </a:stretch>
        </p:blipFill>
        <p:spPr>
          <a:xfrm>
            <a:off x="984050" y="3396825"/>
            <a:ext cx="2657133" cy="1594280"/>
          </a:xfrm>
          <a:prstGeom prst="rect">
            <a:avLst/>
          </a:prstGeom>
          <a:noFill/>
          <a:ln>
            <a:noFill/>
          </a:ln>
        </p:spPr>
      </p:pic>
      <p:pic>
        <p:nvPicPr>
          <p:cNvPr id="72" name="Google Shape;72;p14"/>
          <p:cNvPicPr preferRelativeResize="0"/>
          <p:nvPr/>
        </p:nvPicPr>
        <p:blipFill>
          <a:blip r:embed="rId4">
            <a:alphaModFix/>
          </a:blip>
          <a:stretch>
            <a:fillRect/>
          </a:stretch>
        </p:blipFill>
        <p:spPr>
          <a:xfrm>
            <a:off x="6777925" y="-36975"/>
            <a:ext cx="1665074" cy="2220099"/>
          </a:xfrm>
          <a:prstGeom prst="rect">
            <a:avLst/>
          </a:prstGeom>
          <a:noFill/>
          <a:ln>
            <a:noFill/>
          </a:ln>
        </p:spPr>
      </p:pic>
      <p:pic>
        <p:nvPicPr>
          <p:cNvPr id="73" name="Google Shape;73;p14"/>
          <p:cNvPicPr preferRelativeResize="0"/>
          <p:nvPr/>
        </p:nvPicPr>
        <p:blipFill>
          <a:blip r:embed="rId5">
            <a:alphaModFix/>
          </a:blip>
          <a:stretch>
            <a:fillRect/>
          </a:stretch>
        </p:blipFill>
        <p:spPr>
          <a:xfrm>
            <a:off x="6600151" y="2258250"/>
            <a:ext cx="2020624" cy="2971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Doelgroep</a:t>
            </a:r>
            <a:endParaRPr/>
          </a:p>
        </p:txBody>
      </p:sp>
      <p:sp>
        <p:nvSpPr>
          <p:cNvPr id="79" name="Google Shape;79;p15"/>
          <p:cNvSpPr txBox="1">
            <a:spLocks noGrp="1"/>
          </p:cNvSpPr>
          <p:nvPr>
            <p:ph type="body" idx="1"/>
          </p:nvPr>
        </p:nvSpPr>
        <p:spPr>
          <a:xfrm>
            <a:off x="292625" y="1331075"/>
            <a:ext cx="5703000" cy="348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nl" sz="1600"/>
              <a:t>Mensen tussen 12 en 30 jaar oud. Dit komt, omdat de je een snelle reactietijd nodig hebt. Verder moet je ook soms snel keuzes maken om obstakels te overwinnen.</a:t>
            </a:r>
            <a:endParaRPr sz="1600"/>
          </a:p>
          <a:p>
            <a:pPr marL="0" lvl="0" indent="0" algn="l" rtl="0">
              <a:spcBef>
                <a:spcPts val="1600"/>
              </a:spcBef>
              <a:spcAft>
                <a:spcPts val="0"/>
              </a:spcAft>
              <a:buClr>
                <a:srgbClr val="000000"/>
              </a:buClr>
              <a:buSzPts val="1100"/>
              <a:buFont typeface="Arial"/>
              <a:buNone/>
            </a:pPr>
            <a:r>
              <a:rPr lang="nl" sz="1600"/>
              <a:t>En als laatste is de game bedoeld voor mensen die houden van een komische, maar ook uitdagende game.</a:t>
            </a:r>
            <a:endParaRPr sz="1600"/>
          </a:p>
          <a:p>
            <a:pPr marL="0" lvl="0" indent="0" algn="l" rtl="0">
              <a:spcBef>
                <a:spcPts val="1600"/>
              </a:spcBef>
              <a:spcAft>
                <a:spcPts val="0"/>
              </a:spcAft>
              <a:buClr>
                <a:srgbClr val="000000"/>
              </a:buClr>
              <a:buSzPts val="1100"/>
              <a:buFont typeface="Arial"/>
              <a:buNone/>
            </a:pPr>
            <a:endParaRPr/>
          </a:p>
          <a:p>
            <a:pPr marL="0" lvl="0" indent="0" algn="l" rtl="0">
              <a:spcBef>
                <a:spcPts val="1600"/>
              </a:spcBef>
              <a:spcAft>
                <a:spcPts val="1600"/>
              </a:spcAft>
              <a:buNone/>
            </a:pPr>
            <a:endParaRPr/>
          </a:p>
        </p:txBody>
      </p:sp>
      <p:pic>
        <p:nvPicPr>
          <p:cNvPr id="80" name="Google Shape;80;p15"/>
          <p:cNvPicPr preferRelativeResize="0"/>
          <p:nvPr/>
        </p:nvPicPr>
        <p:blipFill>
          <a:blip r:embed="rId3">
            <a:alphaModFix/>
          </a:blip>
          <a:stretch>
            <a:fillRect/>
          </a:stretch>
        </p:blipFill>
        <p:spPr>
          <a:xfrm>
            <a:off x="6103562" y="1982200"/>
            <a:ext cx="2349332" cy="1567350"/>
          </a:xfrm>
          <a:prstGeom prst="rect">
            <a:avLst/>
          </a:prstGeom>
          <a:noFill/>
          <a:ln>
            <a:noFill/>
          </a:ln>
        </p:spPr>
      </p:pic>
      <p:pic>
        <p:nvPicPr>
          <p:cNvPr id="81" name="Google Shape;81;p15"/>
          <p:cNvPicPr preferRelativeResize="0"/>
          <p:nvPr/>
        </p:nvPicPr>
        <p:blipFill>
          <a:blip r:embed="rId4">
            <a:alphaModFix/>
          </a:blip>
          <a:stretch>
            <a:fillRect/>
          </a:stretch>
        </p:blipFill>
        <p:spPr>
          <a:xfrm>
            <a:off x="6103575" y="3673143"/>
            <a:ext cx="2349324" cy="1323557"/>
          </a:xfrm>
          <a:prstGeom prst="rect">
            <a:avLst/>
          </a:prstGeom>
          <a:noFill/>
          <a:ln>
            <a:noFill/>
          </a:ln>
        </p:spPr>
      </p:pic>
      <p:pic>
        <p:nvPicPr>
          <p:cNvPr id="82" name="Google Shape;82;p15"/>
          <p:cNvPicPr preferRelativeResize="0"/>
          <p:nvPr/>
        </p:nvPicPr>
        <p:blipFill>
          <a:blip r:embed="rId5">
            <a:alphaModFix/>
          </a:blip>
          <a:stretch>
            <a:fillRect/>
          </a:stretch>
        </p:blipFill>
        <p:spPr>
          <a:xfrm>
            <a:off x="6103575" y="453608"/>
            <a:ext cx="2349326" cy="145289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Platform</a:t>
            </a:r>
            <a:endParaRPr/>
          </a:p>
        </p:txBody>
      </p:sp>
      <p:sp>
        <p:nvSpPr>
          <p:cNvPr id="88" name="Google Shape;88;p16"/>
          <p:cNvSpPr txBox="1">
            <a:spLocks noGrp="1"/>
          </p:cNvSpPr>
          <p:nvPr>
            <p:ph type="body" idx="1"/>
          </p:nvPr>
        </p:nvSpPr>
        <p:spPr>
          <a:xfrm>
            <a:off x="387900" y="146517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
              <a:t>Wij hebben gekozen om de game uit te brengen op windows.</a:t>
            </a:r>
            <a:endParaRPr/>
          </a:p>
          <a:p>
            <a:pPr marL="0" lvl="0" indent="0" algn="l" rtl="0">
              <a:spcBef>
                <a:spcPts val="1600"/>
              </a:spcBef>
              <a:spcAft>
                <a:spcPts val="0"/>
              </a:spcAft>
              <a:buNone/>
            </a:pPr>
            <a:r>
              <a:rPr lang="nl"/>
              <a:t>Dit hebben wij besloten, omdat wij vinden dat de game het best aanvoelt op een desktop. Dit komt, omdat je op een desktop veel ruimte hebt voor keybinds. Verder kan je ook nog makkelijk en vloeiend bewegen. (In tegenstelling tot een controller qua parkour)</a:t>
            </a:r>
            <a:endParaRPr/>
          </a:p>
          <a:p>
            <a:pPr marL="0" lvl="0" indent="0" algn="l" rtl="0">
              <a:spcBef>
                <a:spcPts val="1600"/>
              </a:spcBef>
              <a:spcAft>
                <a:spcPts val="1600"/>
              </a:spcAft>
              <a:buNone/>
            </a:pPr>
            <a:endParaRPr/>
          </a:p>
        </p:txBody>
      </p:sp>
      <p:pic>
        <p:nvPicPr>
          <p:cNvPr id="89" name="Google Shape;89;p16"/>
          <p:cNvPicPr preferRelativeResize="0"/>
          <p:nvPr/>
        </p:nvPicPr>
        <p:blipFill>
          <a:blip r:embed="rId3">
            <a:alphaModFix/>
          </a:blip>
          <a:stretch>
            <a:fillRect/>
          </a:stretch>
        </p:blipFill>
        <p:spPr>
          <a:xfrm>
            <a:off x="3200142" y="3179125"/>
            <a:ext cx="2343924" cy="18165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Opbrengsten</a:t>
            </a:r>
            <a:endParaRPr/>
          </a:p>
        </p:txBody>
      </p:sp>
      <p:sp>
        <p:nvSpPr>
          <p:cNvPr id="95" name="Google Shape;95;p17"/>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
              <a:t>De kosten van de game zullen 0 euro zijn.</a:t>
            </a:r>
            <a:endParaRPr/>
          </a:p>
          <a:p>
            <a:pPr marL="0" lvl="0" indent="0" algn="l" rtl="0">
              <a:spcBef>
                <a:spcPts val="1600"/>
              </a:spcBef>
              <a:spcAft>
                <a:spcPts val="0"/>
              </a:spcAft>
              <a:buNone/>
            </a:pPr>
            <a:r>
              <a:rPr lang="nl"/>
              <a:t>Dit komt, omdat wij natuurlijk applicaties/engines gebruiken die wij al bezitten om de game te ontwikkelen. </a:t>
            </a:r>
            <a:endParaRPr/>
          </a:p>
          <a:p>
            <a:pPr marL="0" lvl="0" indent="0" algn="l" rtl="0">
              <a:spcBef>
                <a:spcPts val="1600"/>
              </a:spcBef>
              <a:spcAft>
                <a:spcPts val="1600"/>
              </a:spcAft>
              <a:buNone/>
            </a:pPr>
            <a:r>
              <a:rPr lang="nl"/>
              <a:t>En als laatste denken dat wij geen opbrengsten zullen genereren, omdat wij dit als een portfolio item aanpakken. Dus onze focus ligt bij de qualiteit en niet bij de opbrengsten. Wel kunnen wij er later misschien voor kiezen om het toch te publiceren, omdat dit voor ons vrij makkelijk kan naar aanleiding van ons platform.</a:t>
            </a:r>
            <a:endParaRPr/>
          </a:p>
        </p:txBody>
      </p:sp>
      <p:pic>
        <p:nvPicPr>
          <p:cNvPr id="96" name="Google Shape;96;p17"/>
          <p:cNvPicPr preferRelativeResize="0"/>
          <p:nvPr/>
        </p:nvPicPr>
        <p:blipFill>
          <a:blip r:embed="rId3">
            <a:alphaModFix/>
          </a:blip>
          <a:stretch>
            <a:fillRect/>
          </a:stretch>
        </p:blipFill>
        <p:spPr>
          <a:xfrm>
            <a:off x="5274074" y="202050"/>
            <a:ext cx="3097402" cy="1755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8"/>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User Skills</a:t>
            </a:r>
            <a:endParaRPr/>
          </a:p>
        </p:txBody>
      </p:sp>
      <p:sp>
        <p:nvSpPr>
          <p:cNvPr id="102" name="Google Shape;102;p18"/>
          <p:cNvSpPr txBox="1">
            <a:spLocks noGrp="1"/>
          </p:cNvSpPr>
          <p:nvPr>
            <p:ph type="body" idx="1"/>
          </p:nvPr>
        </p:nvSpPr>
        <p:spPr>
          <a:xfrm>
            <a:off x="455650" y="1446699"/>
            <a:ext cx="8368200" cy="3078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l"/>
              <a:t>Behendigheid</a:t>
            </a:r>
            <a:endParaRPr/>
          </a:p>
          <a:p>
            <a:pPr marL="457200" lvl="0" indent="-342900" algn="l" rtl="0">
              <a:spcBef>
                <a:spcPts val="0"/>
              </a:spcBef>
              <a:spcAft>
                <a:spcPts val="0"/>
              </a:spcAft>
              <a:buSzPts val="1800"/>
              <a:buChar char="-"/>
            </a:pPr>
            <a:r>
              <a:rPr lang="nl"/>
              <a:t>Snel beslissingen kunnen maken</a:t>
            </a:r>
            <a:endParaRPr/>
          </a:p>
          <a:p>
            <a:pPr marL="457200" lvl="0" indent="-342900" algn="l" rtl="0">
              <a:spcBef>
                <a:spcPts val="0"/>
              </a:spcBef>
              <a:spcAft>
                <a:spcPts val="0"/>
              </a:spcAft>
              <a:buSzPts val="1800"/>
              <a:buChar char="-"/>
            </a:pPr>
            <a:r>
              <a:rPr lang="nl"/>
              <a:t>Efficiënt met je omgeving/tools omgaan </a:t>
            </a:r>
            <a:endParaRPr/>
          </a:p>
          <a:p>
            <a:pPr marL="457200" lvl="0" indent="-342900" algn="l" rtl="0">
              <a:spcBef>
                <a:spcPts val="0"/>
              </a:spcBef>
              <a:spcAft>
                <a:spcPts val="0"/>
              </a:spcAft>
              <a:buSzPts val="1800"/>
              <a:buChar char="-"/>
            </a:pPr>
            <a:r>
              <a:rPr lang="nl"/>
              <a:t>Multitasken</a:t>
            </a:r>
            <a:endParaRPr/>
          </a:p>
        </p:txBody>
      </p:sp>
      <p:pic>
        <p:nvPicPr>
          <p:cNvPr id="103" name="Google Shape;103;p18"/>
          <p:cNvPicPr preferRelativeResize="0"/>
          <p:nvPr/>
        </p:nvPicPr>
        <p:blipFill>
          <a:blip r:embed="rId3">
            <a:alphaModFix/>
          </a:blip>
          <a:stretch>
            <a:fillRect/>
          </a:stretch>
        </p:blipFill>
        <p:spPr>
          <a:xfrm>
            <a:off x="6103575" y="3673143"/>
            <a:ext cx="2349324" cy="1323557"/>
          </a:xfrm>
          <a:prstGeom prst="rect">
            <a:avLst/>
          </a:prstGeom>
          <a:noFill/>
          <a:ln>
            <a:noFill/>
          </a:ln>
        </p:spPr>
      </p:pic>
      <p:pic>
        <p:nvPicPr>
          <p:cNvPr id="104" name="Google Shape;104;p18"/>
          <p:cNvPicPr preferRelativeResize="0"/>
          <p:nvPr/>
        </p:nvPicPr>
        <p:blipFill>
          <a:blip r:embed="rId4">
            <a:alphaModFix/>
          </a:blip>
          <a:stretch>
            <a:fillRect/>
          </a:stretch>
        </p:blipFill>
        <p:spPr>
          <a:xfrm>
            <a:off x="6103575" y="453608"/>
            <a:ext cx="2349326" cy="1452892"/>
          </a:xfrm>
          <a:prstGeom prst="rect">
            <a:avLst/>
          </a:prstGeom>
          <a:noFill/>
          <a:ln>
            <a:noFill/>
          </a:ln>
        </p:spPr>
      </p:pic>
      <p:pic>
        <p:nvPicPr>
          <p:cNvPr id="105" name="Google Shape;105;p18"/>
          <p:cNvPicPr preferRelativeResize="0"/>
          <p:nvPr/>
        </p:nvPicPr>
        <p:blipFill>
          <a:blip r:embed="rId5">
            <a:alphaModFix/>
          </a:blip>
          <a:stretch>
            <a:fillRect/>
          </a:stretch>
        </p:blipFill>
        <p:spPr>
          <a:xfrm>
            <a:off x="6103562" y="1982200"/>
            <a:ext cx="2349332" cy="156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Obstakels</a:t>
            </a:r>
            <a:endParaRPr/>
          </a:p>
        </p:txBody>
      </p:sp>
      <p:sp>
        <p:nvSpPr>
          <p:cNvPr id="111" name="Google Shape;111;p19"/>
          <p:cNvSpPr txBox="1">
            <a:spLocks noGrp="1"/>
          </p:cNvSpPr>
          <p:nvPr>
            <p:ph type="body" idx="1"/>
          </p:nvPr>
        </p:nvSpPr>
        <p:spPr>
          <a:xfrm>
            <a:off x="387900" y="1471349"/>
            <a:ext cx="8368200" cy="3078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l"/>
              <a:t>Puzzles  (Time based puzzles)</a:t>
            </a:r>
            <a:endParaRPr/>
          </a:p>
          <a:p>
            <a:pPr marL="457200" lvl="0" indent="-342900" algn="l" rtl="0">
              <a:spcBef>
                <a:spcPts val="0"/>
              </a:spcBef>
              <a:spcAft>
                <a:spcPts val="0"/>
              </a:spcAft>
              <a:buSzPts val="1800"/>
              <a:buChar char="-"/>
            </a:pPr>
            <a:r>
              <a:rPr lang="nl"/>
              <a:t>Vallen     (Hierdoor moet je altijd op je hoede zijn)</a:t>
            </a:r>
            <a:endParaRPr/>
          </a:p>
          <a:p>
            <a:pPr marL="457200" lvl="0" indent="-342900" algn="l" rtl="0">
              <a:spcBef>
                <a:spcPts val="0"/>
              </a:spcBef>
              <a:spcAft>
                <a:spcPts val="0"/>
              </a:spcAft>
              <a:buSzPts val="1800"/>
              <a:buChar char="-"/>
            </a:pPr>
            <a:r>
              <a:rPr lang="nl"/>
              <a:t>Enemy’s (Proberen je uit te schakelen / dwarsbomen)</a:t>
            </a:r>
            <a:endParaRPr/>
          </a:p>
          <a:p>
            <a:pPr marL="457200" lvl="0" indent="-342900" algn="l" rtl="0">
              <a:spcBef>
                <a:spcPts val="0"/>
              </a:spcBef>
              <a:spcAft>
                <a:spcPts val="0"/>
              </a:spcAft>
              <a:buSzPts val="1800"/>
              <a:buChar char="-"/>
            </a:pPr>
            <a:r>
              <a:rPr lang="nl"/>
              <a:t>Parkour  (Deze parcours proberen je weg te houden van de graal)</a:t>
            </a:r>
            <a:endParaRPr/>
          </a:p>
          <a:p>
            <a:pPr marL="457200" lvl="0" indent="-342900" algn="l" rtl="0">
              <a:spcBef>
                <a:spcPts val="0"/>
              </a:spcBef>
              <a:spcAft>
                <a:spcPts val="0"/>
              </a:spcAft>
              <a:buSzPts val="1800"/>
              <a:buChar char="-"/>
            </a:pPr>
            <a:r>
              <a:rPr lang="nl"/>
              <a:t>Keuzes   (In sommige levels zou je snel over terrein moeten bewegen)</a:t>
            </a:r>
            <a:endParaRPr/>
          </a:p>
        </p:txBody>
      </p:sp>
      <p:pic>
        <p:nvPicPr>
          <p:cNvPr id="112" name="Google Shape;112;p19"/>
          <p:cNvPicPr preferRelativeResize="0"/>
          <p:nvPr/>
        </p:nvPicPr>
        <p:blipFill>
          <a:blip r:embed="rId3">
            <a:alphaModFix/>
          </a:blip>
          <a:stretch>
            <a:fillRect/>
          </a:stretch>
        </p:blipFill>
        <p:spPr>
          <a:xfrm>
            <a:off x="2243025" y="3244875"/>
            <a:ext cx="3935500" cy="1749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0"/>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Enemy’s</a:t>
            </a:r>
            <a:endParaRPr/>
          </a:p>
        </p:txBody>
      </p:sp>
      <p:sp>
        <p:nvSpPr>
          <p:cNvPr id="118" name="Google Shape;118;p20"/>
          <p:cNvSpPr txBox="1">
            <a:spLocks noGrp="1"/>
          </p:cNvSpPr>
          <p:nvPr>
            <p:ph type="body" idx="1"/>
          </p:nvPr>
        </p:nvSpPr>
        <p:spPr>
          <a:xfrm>
            <a:off x="2408525"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nl"/>
              <a:t>-Sla mannetje                Schiet mannetje-</a:t>
            </a:r>
            <a:endParaRPr/>
          </a:p>
        </p:txBody>
      </p:sp>
      <p:pic>
        <p:nvPicPr>
          <p:cNvPr id="119" name="Google Shape;119;p20"/>
          <p:cNvPicPr preferRelativeResize="0"/>
          <p:nvPr/>
        </p:nvPicPr>
        <p:blipFill>
          <a:blip r:embed="rId3">
            <a:alphaModFix/>
          </a:blip>
          <a:stretch>
            <a:fillRect/>
          </a:stretch>
        </p:blipFill>
        <p:spPr>
          <a:xfrm>
            <a:off x="6550876" y="1489825"/>
            <a:ext cx="2020624" cy="2971500"/>
          </a:xfrm>
          <a:prstGeom prst="rect">
            <a:avLst/>
          </a:prstGeom>
          <a:noFill/>
          <a:ln>
            <a:noFill/>
          </a:ln>
        </p:spPr>
      </p:pic>
      <p:pic>
        <p:nvPicPr>
          <p:cNvPr id="120" name="Google Shape;120;p20"/>
          <p:cNvPicPr preferRelativeResize="0"/>
          <p:nvPr/>
        </p:nvPicPr>
        <p:blipFill>
          <a:blip r:embed="rId3">
            <a:alphaModFix/>
          </a:blip>
          <a:stretch>
            <a:fillRect/>
          </a:stretch>
        </p:blipFill>
        <p:spPr>
          <a:xfrm>
            <a:off x="387901" y="1489825"/>
            <a:ext cx="2020624" cy="2971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1"/>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
              <a:t>Pickups</a:t>
            </a:r>
            <a:endParaRPr/>
          </a:p>
        </p:txBody>
      </p:sp>
      <p:sp>
        <p:nvSpPr>
          <p:cNvPr id="126" name="Google Shape;126;p21"/>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l"/>
              <a:t>Clues</a:t>
            </a:r>
            <a:endParaRPr/>
          </a:p>
          <a:p>
            <a:pPr marL="457200" lvl="0" indent="-342900" algn="l" rtl="0">
              <a:spcBef>
                <a:spcPts val="0"/>
              </a:spcBef>
              <a:spcAft>
                <a:spcPts val="0"/>
              </a:spcAft>
              <a:buSzPts val="1800"/>
              <a:buChar char="-"/>
            </a:pPr>
            <a:r>
              <a:rPr lang="nl"/>
              <a:t>Wapens</a:t>
            </a:r>
            <a:endParaRPr/>
          </a:p>
          <a:p>
            <a:pPr marL="457200" lvl="0" indent="-342900" algn="l" rtl="0">
              <a:spcBef>
                <a:spcPts val="0"/>
              </a:spcBef>
              <a:spcAft>
                <a:spcPts val="0"/>
              </a:spcAft>
              <a:buSzPts val="1800"/>
              <a:buChar char="-"/>
            </a:pPr>
            <a:r>
              <a:rPr lang="nl"/>
              <a:t>Geneesmiddelen (oude potions met lijpe trip)</a:t>
            </a:r>
            <a:endParaRPr/>
          </a:p>
          <a:p>
            <a:pPr marL="0" lvl="0" indent="0" algn="l" rtl="0">
              <a:spcBef>
                <a:spcPts val="1600"/>
              </a:spcBef>
              <a:spcAft>
                <a:spcPts val="1600"/>
              </a:spcAft>
              <a:buNone/>
            </a:pPr>
            <a:r>
              <a:rPr lang="nl"/>
              <a:t>Hiervan moet een mooi globaal plaatje van komen</a:t>
            </a:r>
            <a:endParaRPr/>
          </a:p>
        </p:txBody>
      </p:sp>
    </p:spTree>
  </p:cSld>
  <p:clrMapOvr>
    <a:masterClrMapping/>
  </p:clrMapOvr>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509</Words>
  <Application>Microsoft Office PowerPoint</Application>
  <PresentationFormat>On-screen Show (16:9)</PresentationFormat>
  <Paragraphs>56</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Roboto Slab</vt:lpstr>
      <vt:lpstr>Arial</vt:lpstr>
      <vt:lpstr>Roboto</vt:lpstr>
      <vt:lpstr>Marina</vt:lpstr>
      <vt:lpstr>Holy Grail</vt:lpstr>
      <vt:lpstr>Context &amp; Thema</vt:lpstr>
      <vt:lpstr>Doelgroep</vt:lpstr>
      <vt:lpstr>Platform</vt:lpstr>
      <vt:lpstr>Opbrengsten</vt:lpstr>
      <vt:lpstr>User Skills</vt:lpstr>
      <vt:lpstr>Obstakels</vt:lpstr>
      <vt:lpstr>Enemy’s</vt:lpstr>
      <vt:lpstr>Pickups</vt:lpstr>
      <vt:lpstr>Gameplay</vt:lpstr>
      <vt:lpstr>Controls</vt:lpstr>
      <vt:lpstr>Gameplay</vt:lpstr>
      <vt:lpstr>Gameplay</vt:lpstr>
      <vt:lpstr>Gameplay</vt:lpstr>
      <vt:lpstr>Gameplay</vt:lpstr>
      <vt:lpstr>Gameplay</vt:lpstr>
      <vt:lpstr>Trailer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Holy Grail</dc:title>
  <cp:lastModifiedBy>Timo Brandt</cp:lastModifiedBy>
  <cp:revision>1</cp:revision>
  <dcterms:modified xsi:type="dcterms:W3CDTF">2020-05-07T08:34:40Z</dcterms:modified>
</cp:coreProperties>
</file>